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8" r:id="rId3"/>
    <p:sldId id="259" r:id="rId4"/>
    <p:sldId id="265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61" r:id="rId13"/>
    <p:sldId id="262" r:id="rId14"/>
    <p:sldId id="271" r:id="rId15"/>
  </p:sldIdLst>
  <p:sldSz cx="12192000" cy="6858000"/>
  <p:notesSz cx="6877050" cy="9315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08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0055" cy="467390"/>
          </a:xfrm>
          <a:prstGeom prst="rect">
            <a:avLst/>
          </a:prstGeom>
        </p:spPr>
        <p:txBody>
          <a:bodyPr vert="horz" lIns="92522" tIns="46261" rIns="92522" bIns="46261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405" y="1"/>
            <a:ext cx="2980055" cy="467390"/>
          </a:xfrm>
          <a:prstGeom prst="rect">
            <a:avLst/>
          </a:prstGeom>
        </p:spPr>
        <p:txBody>
          <a:bodyPr vert="horz" lIns="92522" tIns="46261" rIns="92522" bIns="46261" rtlCol="0"/>
          <a:lstStyle>
            <a:lvl1pPr algn="r">
              <a:defRPr sz="1200"/>
            </a:lvl1pPr>
          </a:lstStyle>
          <a:p>
            <a:fld id="{0721B728-9744-485B-8718-30FBC609FB9D}" type="datetimeFigureOut">
              <a:rPr lang="en-PH" smtClean="0"/>
              <a:t>10/25/2019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8062"/>
            <a:ext cx="2980055" cy="467389"/>
          </a:xfrm>
          <a:prstGeom prst="rect">
            <a:avLst/>
          </a:prstGeom>
        </p:spPr>
        <p:txBody>
          <a:bodyPr vert="horz" lIns="92522" tIns="46261" rIns="92522" bIns="46261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405" y="8848062"/>
            <a:ext cx="2980055" cy="467389"/>
          </a:xfrm>
          <a:prstGeom prst="rect">
            <a:avLst/>
          </a:prstGeom>
        </p:spPr>
        <p:txBody>
          <a:bodyPr vert="horz" lIns="92522" tIns="46261" rIns="92522" bIns="46261" rtlCol="0" anchor="b"/>
          <a:lstStyle>
            <a:lvl1pPr algn="r">
              <a:defRPr sz="1200"/>
            </a:lvl1pPr>
          </a:lstStyle>
          <a:p>
            <a:fld id="{3B781F53-146B-4445-9CFB-193E0DA8620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78107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0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7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0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1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1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8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8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3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597B5-C893-4095-8357-5919F9CF5B2F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3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604472"/>
            <a:ext cx="9144000" cy="2387600"/>
          </a:xfrm>
        </p:spPr>
        <p:txBody>
          <a:bodyPr>
            <a:noAutofit/>
          </a:bodyPr>
          <a:lstStyle/>
          <a:p>
            <a:r>
              <a:rPr lang="en-US" sz="3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3500" b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 </a:t>
            </a:r>
            <a:r>
              <a:rPr lang="en-US" sz="3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Course in Hydrographic Data Processing and Marine Cartography</a:t>
            </a:r>
            <a:br>
              <a:rPr lang="en-US" sz="3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UKHO, Taunton, United Kingdom</a:t>
            </a:r>
            <a:br>
              <a:rPr lang="en-US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Sept – 18 Dec 2009</a:t>
            </a:r>
            <a:endParaRPr lang="en-US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0426" y="4391177"/>
            <a:ext cx="9144000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ENGR. TITA P CRUZ</a:t>
            </a:r>
          </a:p>
          <a:p>
            <a:r>
              <a:rPr lang="en-US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Philippines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09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529191"/>
              </p:ext>
            </p:extLst>
          </p:nvPr>
        </p:nvGraphicFramePr>
        <p:xfrm>
          <a:off x="974834" y="291115"/>
          <a:ext cx="10345682" cy="2689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185"/>
                <a:gridCol w="3678209"/>
                <a:gridCol w="4993288"/>
              </a:tblGrid>
              <a:tr h="373491"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YEAR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POSITION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PROJECTS/ACHIEVEMENTS</a:t>
                      </a:r>
                      <a:endParaRPr lang="en-PH" dirty="0"/>
                    </a:p>
                  </a:txBody>
                  <a:tcPr/>
                </a:tc>
              </a:tr>
              <a:tr h="373491"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OIC, Nautical Charting 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Charts 4450, 4439, 4215, 4251, 4284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Chart compilation, </a:t>
                      </a: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Supervise preparation of planning sheets, Review of selected soundings</a:t>
                      </a:r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491">
                <a:tc>
                  <a:txBody>
                    <a:bodyPr/>
                    <a:lstStyle/>
                    <a:p>
                      <a:pPr algn="ctr"/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PH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Charts 4359, 1529, 1509, 1557, 1505, 1521, PH5ISBEL,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 Charts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722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Through this Capacity Building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roject, I was given the chance to have a detailed training in Marine Cartography</a:t>
            </a:r>
          </a:p>
          <a:p>
            <a:pPr marL="0" indent="0">
              <a:buNone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It gave me a full understanding of the importance of Hydrography</a:t>
            </a:r>
          </a:p>
          <a:p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The importance of publishing an accurate and reliable nautical chart for the safety of navigation is always a priority</a:t>
            </a:r>
          </a:p>
          <a:p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398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190173"/>
            <a:ext cx="10515600" cy="4401882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One of the most important aspect of the training that I learned is the sounding selection. Don’t just rely from the software output instead see to it that the selected depth by the software comply with the guidelines of sounding selection.</a:t>
            </a:r>
          </a:p>
          <a:p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Being able to visit the work areas in the UKHO, listen to the presentations by UKHO specialist and field trips to ports and maritime authorities is a great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opportunity</a:t>
            </a:r>
          </a:p>
          <a:p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The fact that all our trainers see to it that we learn from what they teach is also a plus factor.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88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uggestion for the future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506662"/>
            <a:ext cx="10515600" cy="336862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hrough this Japan Capacity Building Project, not only the Philippines, but many Hydrographic Offices benefited.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 hope that this project will continue for a long time to develop a pool of efficient and effective marine cartographers for IHO and its member states in producing accurate and reliable charts and ENCs for the safety of navigation.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76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123291" y="5538949"/>
            <a:ext cx="9945415" cy="8723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</a:t>
            </a:r>
            <a:endParaRPr lang="en-US" sz="5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32" y="1664015"/>
            <a:ext cx="4922102" cy="32814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383" y="1664015"/>
            <a:ext cx="6217674" cy="3281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24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Self introduction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309183"/>
              </p:ext>
            </p:extLst>
          </p:nvPr>
        </p:nvGraphicFramePr>
        <p:xfrm>
          <a:off x="1164845" y="2098224"/>
          <a:ext cx="8128000" cy="405487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92843"/>
                <a:gridCol w="5635157"/>
              </a:tblGrid>
              <a:tr h="560893">
                <a:tc>
                  <a:txBody>
                    <a:bodyPr/>
                    <a:lstStyle/>
                    <a:p>
                      <a:r>
                        <a:rPr lang="en-US" dirty="0" smtClean="0"/>
                        <a:t>Name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Tita</a:t>
                      </a:r>
                      <a:r>
                        <a:rPr lang="en-US" dirty="0" smtClean="0"/>
                        <a:t> P Cruz</a:t>
                      </a:r>
                      <a:endParaRPr lang="en-US" dirty="0"/>
                    </a:p>
                  </a:txBody>
                  <a:tcPr/>
                </a:tc>
              </a:tr>
              <a:tr h="536028">
                <a:tc>
                  <a:txBody>
                    <a:bodyPr/>
                    <a:lstStyle/>
                    <a:p>
                      <a:r>
                        <a:rPr lang="en-US" dirty="0" smtClean="0"/>
                        <a:t>Alumni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</a:tr>
              <a:tr h="578069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Philippines</a:t>
                      </a:r>
                      <a:endParaRPr lang="en-US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Hydrography Branch, National Mapping and Resource Information Authority (HB</a:t>
                      </a:r>
                      <a:r>
                        <a:rPr lang="en-US" baseline="0" dirty="0" smtClean="0"/>
                        <a:t> – </a:t>
                      </a:r>
                      <a:r>
                        <a:rPr lang="en-US" dirty="0" smtClean="0"/>
                        <a:t>NAMRIA)</a:t>
                      </a:r>
                      <a:endParaRPr lang="en-US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Position/Job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Chief, Nautical Charting Division</a:t>
                      </a:r>
                      <a:endParaRPr lang="en-US" dirty="0"/>
                    </a:p>
                  </a:txBody>
                  <a:tcPr/>
                </a:tc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job 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Overseeing the publication and compilation</a:t>
                      </a:r>
                      <a:r>
                        <a:rPr lang="en-US" baseline="0" dirty="0" smtClean="0"/>
                        <a:t> of Nautical Charts – Paper and ENC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9616694" y="2092130"/>
            <a:ext cx="2257425" cy="2752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Please put your photo here!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649" y="2322785"/>
            <a:ext cx="2182588" cy="239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6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My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career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path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Achievements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516473"/>
              </p:ext>
            </p:extLst>
          </p:nvPr>
        </p:nvGraphicFramePr>
        <p:xfrm>
          <a:off x="838198" y="1952292"/>
          <a:ext cx="10628587" cy="4213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966"/>
                <a:gridCol w="3811184"/>
                <a:gridCol w="5097437"/>
              </a:tblGrid>
              <a:tr h="373491"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YEAR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POSITION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PROJECTS/ACHIEVEMENTS</a:t>
                      </a:r>
                      <a:endParaRPr lang="en-PH" dirty="0"/>
                    </a:p>
                  </a:txBody>
                  <a:tcPr/>
                </a:tc>
              </a:tr>
              <a:tr h="373491">
                <a:tc>
                  <a:txBody>
                    <a:bodyPr/>
                    <a:lstStyle/>
                    <a:p>
                      <a:pPr algn="ctr"/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Chief, Nautical</a:t>
                      </a: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 Planning Section</a:t>
                      </a:r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 4466B, 1501,1553,</a:t>
                      </a: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1554; </a:t>
                      </a: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4263; </a:t>
                      </a: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4264</a:t>
                      </a:r>
                    </a:p>
                    <a:p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Chart compilation; Research work, Prepare planning sheets,</a:t>
                      </a: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Textual Information, Data processing and assessment, Notice to Mariners update information, Utilizing quality procedure</a:t>
                      </a:r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491">
                <a:tc>
                  <a:txBody>
                    <a:bodyPr/>
                    <a:lstStyle/>
                    <a:p>
                      <a:pPr algn="ctr"/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</a:t>
                      </a: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person on 3-day Seminar/Workshop on Basic Marine Cartography and GIS Course (The Nautical Chart and its classification; General Content of a Chart including Symbols and Abbreviations)</a:t>
                      </a:r>
                      <a:endParaRPr lang="en-PH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52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My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career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path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Achievements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</a:t>
            </a:r>
            <a:r>
              <a:rPr lang="en-US" altLang="en-US" sz="2400" b="1" dirty="0" smtClean="0">
                <a:solidFill>
                  <a:srgbClr val="0070C0"/>
                </a:solidFill>
                <a:latin typeface="Verdana" panose="020B0604030504040204" pitchFamily="34" charset="0"/>
              </a:rPr>
              <a:t>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030434"/>
              </p:ext>
            </p:extLst>
          </p:nvPr>
        </p:nvGraphicFramePr>
        <p:xfrm>
          <a:off x="838198" y="1952293"/>
          <a:ext cx="10628587" cy="4531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966"/>
                <a:gridCol w="3811184"/>
                <a:gridCol w="5097437"/>
              </a:tblGrid>
              <a:tr h="251455"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YEAR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POSITION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PROJECTS/ACHIEVEMENTS</a:t>
                      </a:r>
                      <a:endParaRPr lang="en-PH" dirty="0"/>
                    </a:p>
                  </a:txBody>
                  <a:tcPr/>
                </a:tc>
              </a:tr>
              <a:tr h="761953">
                <a:tc>
                  <a:txBody>
                    <a:bodyPr/>
                    <a:lstStyle/>
                    <a:p>
                      <a:pPr algn="ctr"/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 4264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Chart compilation, Research work, Prepare planning sheets,</a:t>
                      </a: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Sounding selection</a:t>
                      </a:r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27623"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Chief, Nautical</a:t>
                      </a: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 Planning Section</a:t>
                      </a:r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 4723A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Edition compilation, Research work,</a:t>
                      </a:r>
                      <a:r>
                        <a:rPr lang="en-PH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 Assessment, Review and verification</a:t>
                      </a:r>
                      <a:endParaRPr lang="en-PH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27623">
                <a:tc>
                  <a:txBody>
                    <a:bodyPr/>
                    <a:lstStyle/>
                    <a:p>
                      <a:pPr algn="ctr"/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PH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 5012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Chart compilation, Research work, Prepare planning sheets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28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381778"/>
              </p:ext>
            </p:extLst>
          </p:nvPr>
        </p:nvGraphicFramePr>
        <p:xfrm>
          <a:off x="974834" y="743060"/>
          <a:ext cx="10345682" cy="5433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185"/>
                <a:gridCol w="3678209"/>
                <a:gridCol w="4993288"/>
              </a:tblGrid>
              <a:tr h="373491"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YEAR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POSITION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PROJECTS/ACHIEVEMENTS</a:t>
                      </a:r>
                      <a:endParaRPr lang="en-PH" dirty="0"/>
                    </a:p>
                  </a:txBody>
                  <a:tcPr/>
                </a:tc>
              </a:tr>
              <a:tr h="373491"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PHDGTH0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Produce new</a:t>
                      </a: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ENC using 7Cs, Quality Assurance, Validate and create Exchange Set</a:t>
                      </a:r>
                      <a:endParaRPr lang="en-PH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491">
                <a:tc>
                  <a:txBody>
                    <a:bodyPr/>
                    <a:lstStyle/>
                    <a:p>
                      <a:pPr algn="ctr"/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 4429A, 4446, 4236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Edition compilation, </a:t>
                      </a:r>
                      <a:r>
                        <a:rPr lang="en-PH" sz="2000" baseline="0" dirty="0" smtClean="0">
                          <a:latin typeface="Arial" pitchFamily="34" charset="0"/>
                          <a:cs typeface="Arial" pitchFamily="34" charset="0"/>
                        </a:rPr>
                        <a:t>Update Topographic and Navigational Information, Bathymetric Data Compilation, Gathering Tidal Information and Compass Rose, Cartographic enhancement, Utilizing quality procedure</a:t>
                      </a:r>
                      <a:endParaRPr lang="en-PH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PH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3491">
                <a:tc>
                  <a:txBody>
                    <a:bodyPr/>
                    <a:lstStyle/>
                    <a:p>
                      <a:pPr algn="ctr"/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 1547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Chart compilation, Research work, Prepare planning sheets,</a:t>
                      </a:r>
                      <a:r>
                        <a:rPr lang="en-PH" sz="18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Sounding selection</a:t>
                      </a:r>
                      <a:endParaRPr lang="en-PH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695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241101"/>
              </p:ext>
            </p:extLst>
          </p:nvPr>
        </p:nvGraphicFramePr>
        <p:xfrm>
          <a:off x="911772" y="343666"/>
          <a:ext cx="10345682" cy="6134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185"/>
                <a:gridCol w="4340992"/>
                <a:gridCol w="4330505"/>
              </a:tblGrid>
              <a:tr h="373491"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YEAR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POSITION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PROJECTS/ACHIEVEMENTS</a:t>
                      </a:r>
                      <a:endParaRPr lang="en-PH" dirty="0"/>
                    </a:p>
                  </a:txBody>
                  <a:tcPr/>
                </a:tc>
              </a:tr>
              <a:tr h="373491"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Chief, Nautical</a:t>
                      </a: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 Planning Section</a:t>
                      </a:r>
                    </a:p>
                    <a:p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Charts 1501,</a:t>
                      </a: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1502, 1535, 1538, 1541, 1542, 1543, 1544, 1545, 1546, 1551, 1564</a:t>
                      </a:r>
                      <a:endParaRPr lang="en-PH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Chart</a:t>
                      </a: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compilation</a:t>
                      </a: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Utilizing quality procedure</a:t>
                      </a:r>
                      <a:endParaRPr lang="en-PH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491"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Chief, Nautical</a:t>
                      </a: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 Planning Section</a:t>
                      </a:r>
                    </a:p>
                    <a:p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Charts 4446, 4447, 4243, 4236, 4230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Edition compilation; </a:t>
                      </a:r>
                      <a:r>
                        <a:rPr lang="en-PH" sz="2000" baseline="0" dirty="0" smtClean="0">
                          <a:latin typeface="Arial" pitchFamily="34" charset="0"/>
                          <a:cs typeface="Arial" pitchFamily="34" charset="0"/>
                        </a:rPr>
                        <a:t>Update Topographic and Navigational Information, Bathymetric Data Compilation, Tidal Information and Compass Rose; Cartographic enhancement; Utilizing quality procedure</a:t>
                      </a:r>
                      <a:endParaRPr lang="en-PH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3491">
                <a:tc>
                  <a:txBody>
                    <a:bodyPr/>
                    <a:lstStyle/>
                    <a:p>
                      <a:pPr algn="ctr"/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Charts 4453, 4455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chart compilation, Prepare planning sheet, Assist in the sounding selection process</a:t>
                      </a:r>
                      <a:endParaRPr lang="en-PH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546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255383"/>
              </p:ext>
            </p:extLst>
          </p:nvPr>
        </p:nvGraphicFramePr>
        <p:xfrm>
          <a:off x="974834" y="743060"/>
          <a:ext cx="10345682" cy="5524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185"/>
                <a:gridCol w="3678209"/>
                <a:gridCol w="4993288"/>
              </a:tblGrid>
              <a:tr h="373491"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YEAR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POSITION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PROJECTS/ACHIEVEMENTS</a:t>
                      </a:r>
                      <a:endParaRPr lang="en-PH" dirty="0"/>
                    </a:p>
                  </a:txBody>
                  <a:tcPr/>
                </a:tc>
              </a:tr>
              <a:tr h="373491"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OIC, Nautical Charting Division</a:t>
                      </a:r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Charts</a:t>
                      </a: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4254, 4262, 4240, 4241, 4261, 4253, 4469, 2509, 1514, 1544, 1552, 1510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Chart compilation, Supervise preparation of planning sheets, Review of selected soundings</a:t>
                      </a:r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491"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OIC, Nautical Charting Division</a:t>
                      </a:r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Charts 4429A, 4446, 4236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Edition compilation, Supervise </a:t>
                      </a:r>
                      <a:r>
                        <a:rPr lang="en-PH" sz="2000" baseline="0" dirty="0" smtClean="0">
                          <a:latin typeface="Arial" pitchFamily="34" charset="0"/>
                          <a:cs typeface="Arial" pitchFamily="34" charset="0"/>
                        </a:rPr>
                        <a:t>Updating of Topographic and Navigational Information, Bathymetric Data Compilation, Gathering Tidal Information and Compass Rose, Cartographic enhancement, Utilizing quality procedure</a:t>
                      </a:r>
                      <a:endParaRPr lang="en-PH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3491">
                <a:tc>
                  <a:txBody>
                    <a:bodyPr/>
                    <a:lstStyle/>
                    <a:p>
                      <a:pPr algn="ctr"/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Charts 4448B,</a:t>
                      </a: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4469, 4451, 4433, 4434</a:t>
                      </a:r>
                      <a:endParaRPr lang="en-PH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Chart</a:t>
                      </a: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compilation,</a:t>
                      </a: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Supervise preparation of planning sheets, Review of selected soundings</a:t>
                      </a:r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368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793840"/>
              </p:ext>
            </p:extLst>
          </p:nvPr>
        </p:nvGraphicFramePr>
        <p:xfrm>
          <a:off x="974834" y="291115"/>
          <a:ext cx="10345682" cy="5219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185"/>
                <a:gridCol w="3678209"/>
                <a:gridCol w="4993288"/>
              </a:tblGrid>
              <a:tr h="373491"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YEAR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POSITION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PROJECTS/ACHIEVEMENTS</a:t>
                      </a:r>
                      <a:endParaRPr lang="en-PH" dirty="0"/>
                    </a:p>
                  </a:txBody>
                  <a:tcPr/>
                </a:tc>
              </a:tr>
              <a:tr h="373491">
                <a:tc>
                  <a:txBody>
                    <a:bodyPr/>
                    <a:lstStyle/>
                    <a:p>
                      <a:pPr algn="ctr"/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</a:t>
                      </a: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person on Nautical Cartography Training Course (General Content of a Chart including Symbols and Abbreviations) Sept 8-15 and Dec 1-11, 2015</a:t>
                      </a:r>
                      <a:endParaRPr lang="en-PH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491">
                <a:tc>
                  <a:txBody>
                    <a:bodyPr/>
                    <a:lstStyle/>
                    <a:p>
                      <a:pPr algn="ctr"/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PH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PH2BHR40, PH2BJM40, PH2KIG40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 ENC cells</a:t>
                      </a:r>
                    </a:p>
                  </a:txBody>
                  <a:tcPr/>
                </a:tc>
              </a:tr>
              <a:tr h="373491"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OIC, Nautical Charting 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Charts 4270, 4464, 4471, 4647, 4458, 4239, 4602, 4643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Charts compilation, Supervise preparation of planning sheets, Review of selected soundings</a:t>
                      </a:r>
                      <a:endParaRPr lang="en-PH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491">
                <a:tc>
                  <a:txBody>
                    <a:bodyPr/>
                    <a:lstStyle/>
                    <a:p>
                      <a:pPr algn="ctr"/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Charts 1558, 1518, 1530, 1531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Edition compilation, Supervise </a:t>
                      </a:r>
                      <a:r>
                        <a:rPr lang="en-PH" sz="1800" baseline="0" dirty="0" smtClean="0">
                          <a:latin typeface="Arial" pitchFamily="34" charset="0"/>
                          <a:cs typeface="Arial" pitchFamily="34" charset="0"/>
                        </a:rPr>
                        <a:t>Updating of all features </a:t>
                      </a:r>
                      <a:endParaRPr lang="en-PH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691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053048"/>
              </p:ext>
            </p:extLst>
          </p:nvPr>
        </p:nvGraphicFramePr>
        <p:xfrm>
          <a:off x="974834" y="291115"/>
          <a:ext cx="10345682" cy="6225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185"/>
                <a:gridCol w="3678209"/>
                <a:gridCol w="4993288"/>
              </a:tblGrid>
              <a:tr h="373491"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YEAR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POSITION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PROJECTS/ACHIEVEMENTS</a:t>
                      </a:r>
                      <a:endParaRPr lang="en-PH" dirty="0"/>
                    </a:p>
                  </a:txBody>
                  <a:tcPr/>
                </a:tc>
              </a:tr>
              <a:tr h="373491"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OIC, Nautical Charting 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Charts 4331,</a:t>
                      </a: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4636, 4634, 4635, 4332, 4470, 4262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Chart compilation, Supervise preparation of planning sheets, Review of selected soundings</a:t>
                      </a:r>
                      <a:endParaRPr lang="en-PH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491">
                <a:tc>
                  <a:txBody>
                    <a:bodyPr/>
                    <a:lstStyle/>
                    <a:p>
                      <a:pPr algn="ctr"/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PH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PH5ILOH0,</a:t>
                      </a: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PH5DUMNG, PH5ULUGB, PH5MVH50, PH5TBN40, PH5SFDH0, PH5CDOB0, PH5GSN40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 ENC</a:t>
                      </a:r>
                      <a:endParaRPr lang="en-PH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491">
                <a:tc>
                  <a:txBody>
                    <a:bodyPr/>
                    <a:lstStyle/>
                    <a:p>
                      <a:pPr algn="ctr"/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OIC, Nautical Charting 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Charts 4353, 4341, 4460, 4435, 4436, 4461, 4460, 4247, 4601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Chart compilation, </a:t>
                      </a:r>
                      <a:r>
                        <a:rPr lang="en-PH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Supervise preparation of planning sheets, Review of selected soundings</a:t>
                      </a: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373491">
                <a:tc>
                  <a:txBody>
                    <a:bodyPr/>
                    <a:lstStyle/>
                    <a:p>
                      <a:pPr algn="ctr"/>
                      <a:endParaRPr lang="en-PH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PH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Charts 1530, 1536, 1549, 4448, 4601, 1531, 1558, 4723A, 4469, 4236 and PH5TCBN40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 Charts and ENC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921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1022</Words>
  <Application>Microsoft Office PowerPoint</Application>
  <PresentationFormat>Widescreen</PresentationFormat>
  <Paragraphs>145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Verdana</vt:lpstr>
      <vt:lpstr>Office Theme</vt:lpstr>
      <vt:lpstr>1st  Course in Hydrographic Data Processing and Marine Cartography  UKHO, Taunton, United Kingdom 7 Sept – 18 Dec 2009</vt:lpstr>
      <vt:lpstr> Self introduction</vt:lpstr>
      <vt:lpstr> My career path and projects / Achievements</vt:lpstr>
      <vt:lpstr> My career path and projects / Achievements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Lessons learned from CHART Course</vt:lpstr>
      <vt:lpstr>Lessons learned from CHART Course</vt:lpstr>
      <vt:lpstr>Suggestion for the future</vt:lpstr>
      <vt:lpstr>PowerPoint Presentation</vt:lpstr>
    </vt:vector>
  </TitlesOfParts>
  <Company>IHO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POJ</dc:creator>
  <cp:lastModifiedBy>Administrator</cp:lastModifiedBy>
  <cp:revision>50</cp:revision>
  <cp:lastPrinted>2019-10-25T08:56:27Z</cp:lastPrinted>
  <dcterms:created xsi:type="dcterms:W3CDTF">2019-10-04T14:42:16Z</dcterms:created>
  <dcterms:modified xsi:type="dcterms:W3CDTF">2019-10-25T08:57:05Z</dcterms:modified>
</cp:coreProperties>
</file>